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9903600" cx="6858000"/>
  <p:notesSz cx="6858000" cy="9144000"/>
  <p:embeddedFontLst>
    <p:embeddedFont>
      <p:font typeface="Robo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11" roundtripDataSignature="AMtx7mg3yatlAxevLU3I05D7T6Tn9W74+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font" Target="fonts/Roboto-boldItalic.fntdata"/><Relationship Id="rId9"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regular.fntdata"/><Relationship Id="rId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Katapult</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100" u="none" cap="none" strike="noStrike">
              <a:solidFill>
                <a:srgbClr val="000000"/>
              </a:solidFill>
              <a:latin typeface="Arial"/>
              <a:ea typeface="Arial"/>
              <a:cs typeface="Arial"/>
              <a:sym typeface="Arial"/>
            </a:endParaRPr>
          </a:p>
          <a:p>
            <a:pPr indent="0" lvl="0" marL="0" rtl="0" algn="ctr">
              <a:spcBef>
                <a:spcPts val="0"/>
              </a:spcBef>
              <a:spcAft>
                <a:spcPts val="0"/>
              </a:spcAft>
              <a:buClr>
                <a:srgbClr val="000000"/>
              </a:buClr>
              <a:buSzPts val="1600"/>
              <a:buFont typeface="Arial"/>
              <a:buNone/>
            </a:pPr>
            <a:r>
              <a:rPr i="1" lang="nl" sz="1200">
                <a:solidFill>
                  <a:srgbClr val="F39430"/>
                </a:solidFill>
                <a:highlight>
                  <a:srgbClr val="FFFFFF"/>
                </a:highlight>
              </a:rPr>
              <a:t>1 Samuël 17:40</a:t>
            </a:r>
            <a:endParaRPr i="1" sz="1200">
              <a:solidFill>
                <a:srgbClr val="F39430"/>
              </a:solidFill>
              <a:highlight>
                <a:srgbClr val="FFFFFF"/>
              </a:highlight>
            </a:endParaRPr>
          </a:p>
          <a:p>
            <a:pPr indent="0" lvl="0" marL="0" marR="0" rtl="0" algn="ctr">
              <a:lnSpc>
                <a:spcPct val="100000"/>
              </a:lnSpc>
              <a:spcBef>
                <a:spcPts val="0"/>
              </a:spcBef>
              <a:spcAft>
                <a:spcPts val="0"/>
              </a:spcAft>
              <a:buClr>
                <a:srgbClr val="000000"/>
              </a:buClr>
              <a:buSzPts val="1600"/>
              <a:buFont typeface="Arial"/>
              <a:buNone/>
            </a:pPr>
            <a:r>
              <a:rPr i="1" lang="nl" sz="1200">
                <a:solidFill>
                  <a:srgbClr val="F39430"/>
                </a:solidFill>
                <a:highlight>
                  <a:srgbClr val="FFFFFF"/>
                </a:highlight>
              </a:rPr>
              <a:t>David zocht in een kleine rivier vijf gladde stenen voor zijn slingerwapen. Die stopte hij in zijn tas. En terwijl hij naar Goliat liep, hield hij zijn wapen in zijn hand."</a:t>
            </a:r>
            <a:endParaRPr i="1" sz="1200">
              <a:solidFill>
                <a:srgbClr val="F39430"/>
              </a:solidFill>
              <a:highlight>
                <a:srgbClr val="FFFFFF"/>
              </a:highlight>
            </a:endParaRPr>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rPr b="1" lang="nl" sz="1200"/>
              <a:t>Toelichting</a:t>
            </a:r>
            <a:br>
              <a:rPr b="1" lang="nl" sz="1200"/>
            </a:br>
            <a:r>
              <a:rPr lang="nl" sz="1200">
                <a:solidFill>
                  <a:srgbClr val="271623"/>
                </a:solidFill>
                <a:highlight>
                  <a:srgbClr val="FFFFFF"/>
                </a:highlight>
              </a:rPr>
              <a:t>David gebruikte een slinger met een steen. Dit gebruikten herders om wilde dieren weg te jagen. Een katapult lijkt daar wel een beetje op. Met deze katapult kun je ook kleine balletjes wegschieten.</a:t>
            </a:r>
            <a:endParaRPr b="1" sz="1200"/>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nl" sz="1200" u="none" cap="none" strike="noStrike">
                <a:solidFill>
                  <a:srgbClr val="000000"/>
                </a:solidFill>
                <a:latin typeface="Arial"/>
                <a:ea typeface="Arial"/>
                <a:cs typeface="Arial"/>
                <a:sym typeface="Arial"/>
              </a:rPr>
              <a:t>Nodig:</a:t>
            </a:r>
            <a:endParaRPr b="0"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SzPts val="1200"/>
              <a:buChar char="●"/>
            </a:pPr>
            <a:r>
              <a:rPr lang="nl" sz="1200">
                <a:solidFill>
                  <a:srgbClr val="271623"/>
                </a:solidFill>
                <a:highlight>
                  <a:srgbClr val="FFFFFF"/>
                </a:highlight>
              </a:rPr>
              <a:t>Houten (ijs)stokjes</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Elastiekjes</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Plastic lepel</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Marshmellows of zachte balletjes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1800"/>
              </a:spcBef>
              <a:spcAft>
                <a:spcPts val="0"/>
              </a:spcAft>
              <a:buClr>
                <a:srgbClr val="000000"/>
              </a:buClr>
              <a:buSzPts val="1600"/>
              <a:buFont typeface="Arial"/>
              <a:buNone/>
            </a:pPr>
            <a:r>
              <a:rPr lang="nl" sz="1200">
                <a:solidFill>
                  <a:srgbClr val="271623"/>
                </a:solidFill>
                <a:highlight>
                  <a:srgbClr val="FFFFFF"/>
                </a:highlight>
              </a:rPr>
              <a:t>Er zijn verschillende manieren om een katapult te maken. Maak eenvoudige versie als volgt:</a:t>
            </a:r>
            <a:endParaRPr sz="1200">
              <a:solidFill>
                <a:srgbClr val="271623"/>
              </a:solidFill>
              <a:highlight>
                <a:srgbClr val="FFFFFF"/>
              </a:highlight>
            </a:endParaRPr>
          </a:p>
          <a:p>
            <a:pPr indent="-304800" lvl="0" marL="457200" marR="0" rtl="0" algn="l">
              <a:lnSpc>
                <a:spcPct val="100000"/>
              </a:lnSpc>
              <a:spcBef>
                <a:spcPts val="0"/>
              </a:spcBef>
              <a:spcAft>
                <a:spcPts val="0"/>
              </a:spcAft>
              <a:buClr>
                <a:srgbClr val="271623"/>
              </a:buClr>
              <a:buSzPts val="1200"/>
              <a:buChar char="●"/>
            </a:pPr>
            <a:r>
              <a:rPr lang="nl" sz="1200">
                <a:solidFill>
                  <a:srgbClr val="271623"/>
                </a:solidFill>
                <a:highlight>
                  <a:srgbClr val="FFFFFF"/>
                </a:highlight>
              </a:rPr>
              <a:t>Bevestig de (ijs)stokjes aan elkaar met elastiekjes. </a:t>
            </a:r>
            <a:endParaRPr sz="1200">
              <a:solidFill>
                <a:srgbClr val="271623"/>
              </a:solidFill>
              <a:highlight>
                <a:srgbClr val="FFFFFF"/>
              </a:highlight>
            </a:endParaRPr>
          </a:p>
          <a:p>
            <a:pPr indent="-304800" lvl="0" marL="457200" marR="0" rtl="0" algn="l">
              <a:lnSpc>
                <a:spcPct val="100000"/>
              </a:lnSpc>
              <a:spcBef>
                <a:spcPts val="0"/>
              </a:spcBef>
              <a:spcAft>
                <a:spcPts val="0"/>
              </a:spcAft>
              <a:buClr>
                <a:srgbClr val="271623"/>
              </a:buClr>
              <a:buSzPts val="1200"/>
              <a:buChar char="●"/>
            </a:pPr>
            <a:r>
              <a:rPr lang="nl" sz="1200">
                <a:solidFill>
                  <a:srgbClr val="271623"/>
                </a:solidFill>
                <a:highlight>
                  <a:srgbClr val="FFFFFF"/>
                </a:highlight>
              </a:rPr>
              <a:t>Maak aan het bovenste stokje de plastic lepel vast zodat je daar iets mee kunt lanceren. </a:t>
            </a:r>
            <a:endParaRPr sz="1200">
              <a:solidFill>
                <a:srgbClr val="271623"/>
              </a:solidFill>
              <a:highlight>
                <a:srgbClr val="FFFFFF"/>
              </a:highlight>
            </a:endParaRPr>
          </a:p>
          <a:p>
            <a:pPr indent="-304800" lvl="0" marL="457200" marR="0" rtl="0" algn="l">
              <a:lnSpc>
                <a:spcPct val="100000"/>
              </a:lnSpc>
              <a:spcBef>
                <a:spcPts val="0"/>
              </a:spcBef>
              <a:spcAft>
                <a:spcPts val="0"/>
              </a:spcAft>
              <a:buClr>
                <a:srgbClr val="271623"/>
              </a:buClr>
              <a:buSzPts val="1200"/>
              <a:buChar char="●"/>
            </a:pPr>
            <a:r>
              <a:rPr lang="nl" sz="1200">
                <a:solidFill>
                  <a:srgbClr val="271623"/>
                </a:solidFill>
                <a:highlight>
                  <a:srgbClr val="FFFFFF"/>
                </a:highlight>
              </a:rPr>
              <a:t>Met de katapult kun je zachte balletjes/marshmallows lanceren.</a:t>
            </a:r>
            <a:endParaRPr sz="1200">
              <a:solidFill>
                <a:srgbClr val="271623"/>
              </a:solidFill>
              <a:highlight>
                <a:srgbClr val="FFFFFF"/>
              </a:highlight>
            </a:endParaRPr>
          </a:p>
          <a:p>
            <a:pPr indent="0" lvl="0" marL="0" marR="0" rtl="0" algn="l">
              <a:lnSpc>
                <a:spcPct val="100000"/>
              </a:lnSpc>
              <a:spcBef>
                <a:spcPts val="0"/>
              </a:spcBef>
              <a:spcAft>
                <a:spcPts val="0"/>
              </a:spcAft>
              <a:buClr>
                <a:srgbClr val="000000"/>
              </a:buClr>
              <a:buSzPts val="1600"/>
              <a:buFont typeface="Arial"/>
              <a:buNone/>
            </a:pPr>
            <a:r>
              <a:t/>
            </a:r>
            <a:endParaRPr sz="1350">
              <a:solidFill>
                <a:srgbClr val="271623"/>
              </a:solidFill>
              <a:highlight>
                <a:srgbClr val="FFFFFF"/>
              </a:highlight>
              <a:latin typeface="Roboto"/>
              <a:ea typeface="Roboto"/>
              <a:cs typeface="Roboto"/>
              <a:sym typeface="Roboto"/>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i="0" sz="1200" u="none" cap="none" strike="noStrike">
              <a:solidFill>
                <a:srgbClr val="000000"/>
              </a:solidFill>
              <a:latin typeface="Arial"/>
              <a:ea typeface="Arial"/>
              <a:cs typeface="Arial"/>
              <a:sym typeface="Arial"/>
            </a:endParaRPr>
          </a:p>
          <a:p>
            <a:pPr indent="-304800" lvl="0" marL="457200" rtl="0" algn="l">
              <a:lnSpc>
                <a:spcPct val="115000"/>
              </a:lnSpc>
              <a:spcBef>
                <a:spcPts val="1400"/>
              </a:spcBef>
              <a:spcAft>
                <a:spcPts val="0"/>
              </a:spcAft>
              <a:buClr>
                <a:srgbClr val="271623"/>
              </a:buClr>
              <a:buSzPts val="1200"/>
              <a:buChar char="●"/>
            </a:pPr>
            <a:r>
              <a:rPr lang="nl" sz="1200">
                <a:solidFill>
                  <a:srgbClr val="271623"/>
                </a:solidFill>
                <a:highlight>
                  <a:srgbClr val="FFFFFF"/>
                </a:highlight>
              </a:rPr>
              <a:t>Wat zijn moeilijke of slechte dingen in jouw leven die je graag zou overwinnen? Maak eventueel een schiet-doel waar je dit op schrijft. Probeer met je katapult hierop te richten!</a:t>
            </a:r>
            <a:endParaRPr sz="1200">
              <a:solidFill>
                <a:srgbClr val="271623"/>
              </a:solidFill>
              <a:highlight>
                <a:srgbClr val="FFFFFF"/>
              </a:highlight>
            </a:endParaRPr>
          </a:p>
          <a:p>
            <a:pPr indent="0" lvl="0" marL="0" marR="0" rtl="0" algn="l">
              <a:lnSpc>
                <a:spcPct val="100000"/>
              </a:lnSpc>
              <a:spcBef>
                <a:spcPts val="1800"/>
              </a:spcBef>
              <a:spcAft>
                <a:spcPts val="0"/>
              </a:spcAft>
              <a:buNone/>
            </a:pPr>
            <a:r>
              <a:t/>
            </a:r>
            <a:endParaRPr b="1" sz="1200"/>
          </a:p>
        </p:txBody>
      </p:sp>
      <p:pic>
        <p:nvPicPr>
          <p:cNvPr id="55" name="Google Shape;55;p2"/>
          <p:cNvPicPr preferRelativeResize="0"/>
          <p:nvPr/>
        </p:nvPicPr>
        <p:blipFill>
          <a:blip r:embed="rId4">
            <a:alphaModFix/>
          </a:blip>
          <a:stretch>
            <a:fillRect/>
          </a:stretch>
        </p:blipFill>
        <p:spPr>
          <a:xfrm>
            <a:off x="3953675" y="5068888"/>
            <a:ext cx="2240275" cy="12349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